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2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A5C76-5B5D-4067-98E6-26A84E2E2444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CDCC5-BAEE-4E73-8CAA-0CECD4A619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996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87B940-A165-4153-9E68-ED4AC2A2E03F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6574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73FA5D3E-BE5A-470B-84AE-8818CF18B85A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32DC4677-6A8B-4C6C-B2A4-19E9B8BEB1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7937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5D3E-BE5A-470B-84AE-8818CF18B85A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C4677-6A8B-4C6C-B2A4-19E9B8BEB1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281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3FA5D3E-BE5A-470B-84AE-8818CF18B85A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2DC4677-6A8B-4C6C-B2A4-19E9B8BEB1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8619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3FA5D3E-BE5A-470B-84AE-8818CF18B85A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2DC4677-6A8B-4C6C-B2A4-19E9B8BEB10D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2060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3FA5D3E-BE5A-470B-84AE-8818CF18B85A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2DC4677-6A8B-4C6C-B2A4-19E9B8BEB1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3272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5D3E-BE5A-470B-84AE-8818CF18B85A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C4677-6A8B-4C6C-B2A4-19E9B8BEB1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1720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5D3E-BE5A-470B-84AE-8818CF18B85A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C4677-6A8B-4C6C-B2A4-19E9B8BEB1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8996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5D3E-BE5A-470B-84AE-8818CF18B85A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C4677-6A8B-4C6C-B2A4-19E9B8BEB1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122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3FA5D3E-BE5A-470B-84AE-8818CF18B85A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2DC4677-6A8B-4C6C-B2A4-19E9B8BEB1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9126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5D3E-BE5A-470B-84AE-8818CF18B85A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C4677-6A8B-4C6C-B2A4-19E9B8BEB1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5079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3FA5D3E-BE5A-470B-84AE-8818CF18B85A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2DC4677-6A8B-4C6C-B2A4-19E9B8BEB1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5497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5D3E-BE5A-470B-84AE-8818CF18B85A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C4677-6A8B-4C6C-B2A4-19E9B8BEB1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7977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5D3E-BE5A-470B-84AE-8818CF18B85A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C4677-6A8B-4C6C-B2A4-19E9B8BEB1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831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5D3E-BE5A-470B-84AE-8818CF18B85A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C4677-6A8B-4C6C-B2A4-19E9B8BEB1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9375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5D3E-BE5A-470B-84AE-8818CF18B85A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C4677-6A8B-4C6C-B2A4-19E9B8BEB1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2554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5D3E-BE5A-470B-84AE-8818CF18B85A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C4677-6A8B-4C6C-B2A4-19E9B8BEB1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026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5D3E-BE5A-470B-84AE-8818CF18B85A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C4677-6A8B-4C6C-B2A4-19E9B8BEB1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9708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A5D3E-BE5A-470B-84AE-8818CF18B85A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C4677-6A8B-4C6C-B2A4-19E9B8BEB1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9750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326572" y="1581337"/>
            <a:ext cx="12749349" cy="1825096"/>
          </a:xfrm>
        </p:spPr>
        <p:txBody>
          <a:bodyPr>
            <a:normAutofit/>
          </a:bodyPr>
          <a:lstStyle/>
          <a:p>
            <a:pPr algn="ctr"/>
            <a:r>
              <a:rPr lang="nl-NL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Module 8: verpleegtechnisch handelen 1</a:t>
            </a:r>
            <a:endParaRPr lang="nl-NL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016033" y="4393355"/>
            <a:ext cx="8064137" cy="685800"/>
          </a:xfrm>
        </p:spPr>
        <p:txBody>
          <a:bodyPr>
            <a:normAutofit/>
          </a:bodyPr>
          <a:lstStyle/>
          <a:p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Lesweek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4: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medicatie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7681" y="431073"/>
            <a:ext cx="2889652" cy="104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32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95600" y="228345"/>
            <a:ext cx="8610600" cy="1293028"/>
          </a:xfrm>
        </p:spPr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Toedieningsvormen medicatie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939160"/>
            <a:ext cx="10820400" cy="4745420"/>
          </a:xfrm>
        </p:spPr>
        <p:txBody>
          <a:bodyPr numCol="2">
            <a:normAutofit fontScale="85000" lnSpcReduction="20000"/>
          </a:bodyPr>
          <a:lstStyle/>
          <a:p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Oraal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 per os	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via de mond</a:t>
            </a:r>
          </a:p>
          <a:p>
            <a:endParaRPr lang="nl-N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Intraveneus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in de ader</a:t>
            </a:r>
          </a:p>
          <a:p>
            <a:endParaRPr lang="nl-N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Intramusculair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in de spier</a:t>
            </a:r>
          </a:p>
          <a:p>
            <a:endParaRPr lang="nl-N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Intrathecaal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ruggenmerg</a:t>
            </a:r>
          </a:p>
          <a:p>
            <a:endParaRPr lang="nl-N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Subcutaan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onder de huid</a:t>
            </a:r>
          </a:p>
          <a:p>
            <a:endParaRPr lang="nl-N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Sublinguaal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onder de tong</a:t>
            </a:r>
          </a:p>
          <a:p>
            <a:endParaRPr lang="nl-N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Rectaal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via het rectum</a:t>
            </a:r>
          </a:p>
          <a:p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Vaginaal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via de vagina</a:t>
            </a:r>
          </a:p>
          <a:p>
            <a:endParaRPr lang="nl-N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Oculair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in het oog</a:t>
            </a:r>
          </a:p>
          <a:p>
            <a:endParaRPr lang="nl-N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Nasaal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via de neus</a:t>
            </a:r>
          </a:p>
          <a:p>
            <a:pPr marL="0" indent="0">
              <a:buNone/>
            </a:pP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Inhalatie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via de luchtwegen</a:t>
            </a:r>
          </a:p>
          <a:p>
            <a:pPr marL="0" indent="0">
              <a:buNone/>
            </a:pPr>
            <a:endParaRPr lang="nl-N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Cutaan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op de huid</a:t>
            </a:r>
          </a:p>
          <a:p>
            <a:pPr lvl="1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Topisch effect (plaatselijk)</a:t>
            </a:r>
          </a:p>
          <a:p>
            <a:pPr marL="457200" lvl="1" indent="0">
              <a:buNone/>
            </a:pPr>
            <a:endParaRPr lang="nl-N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Transdermaal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via de huid</a:t>
            </a:r>
          </a:p>
          <a:p>
            <a:pPr lvl="1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Gegeneraliseerd effect (in het systeem)</a:t>
            </a:r>
          </a:p>
          <a:p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033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95600" y="338704"/>
            <a:ext cx="8610600" cy="1293028"/>
          </a:xfrm>
        </p:spPr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Toedieningsvormen medicatie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2966" y="2049516"/>
            <a:ext cx="11033234" cy="4619297"/>
          </a:xfrm>
        </p:spPr>
        <p:txBody>
          <a:bodyPr numCol="2">
            <a:normAutofit fontScale="77500" lnSpcReduction="20000"/>
          </a:bodyPr>
          <a:lstStyle/>
          <a:p>
            <a:r>
              <a:rPr lang="nl-NL" sz="3300" b="1" dirty="0">
                <a:latin typeface="Arial" panose="020B0604020202020204" pitchFamily="34" charset="0"/>
                <a:cs typeface="Arial" panose="020B0604020202020204" pitchFamily="34" charset="0"/>
              </a:rPr>
              <a:t>Enteraal</a:t>
            </a:r>
            <a:r>
              <a:rPr lang="nl-NL" sz="3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sz="3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nl-NL" sz="3300" i="1" dirty="0">
                <a:latin typeface="Arial" panose="020B0604020202020204" pitchFamily="34" charset="0"/>
                <a:cs typeface="Arial" panose="020B0604020202020204" pitchFamily="34" charset="0"/>
              </a:rPr>
              <a:t>via het maagdarmkanaal</a:t>
            </a:r>
            <a:r>
              <a:rPr lang="nl-NL" sz="33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nl-NL" sz="3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3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Oraal / per os</a:t>
            </a:r>
          </a:p>
          <a:p>
            <a:pPr lvl="1"/>
            <a:r>
              <a:rPr lang="nl-NL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Sublinguaal</a:t>
            </a:r>
          </a:p>
          <a:p>
            <a:pPr lvl="1"/>
            <a:r>
              <a:rPr lang="nl-NL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Rectaal </a:t>
            </a:r>
            <a:endParaRPr lang="nl-NL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nl-NL" sz="3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nl-NL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nl-NL" sz="3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nl-NL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nl-NL" sz="3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nl-NL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nl-NL" sz="3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Parenteraal</a:t>
            </a:r>
            <a:r>
              <a:rPr lang="nl-NL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</a:p>
          <a:p>
            <a:pPr marL="0" indent="0">
              <a:buNone/>
            </a:pPr>
            <a:r>
              <a:rPr lang="nl-NL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nl-NL" sz="3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niet via het maagdarmkanaal</a:t>
            </a:r>
            <a:r>
              <a:rPr lang="nl-NL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nl-NL" sz="3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Cutaan/subcutaan/intracutaan </a:t>
            </a:r>
          </a:p>
          <a:p>
            <a:pPr lvl="1"/>
            <a:r>
              <a:rPr lang="nl-NL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Transdermaal </a:t>
            </a:r>
          </a:p>
          <a:p>
            <a:pPr lvl="1"/>
            <a:r>
              <a:rPr lang="nl-NL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Oculair</a:t>
            </a:r>
          </a:p>
          <a:p>
            <a:pPr lvl="1"/>
            <a:r>
              <a:rPr lang="nl-NL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Nasaal</a:t>
            </a:r>
          </a:p>
          <a:p>
            <a:pPr lvl="1"/>
            <a:r>
              <a:rPr lang="nl-NL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Vaginaal</a:t>
            </a:r>
          </a:p>
          <a:p>
            <a:pPr lvl="1"/>
            <a:r>
              <a:rPr lang="nl-NL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Intramusculair / intraveneus / intrathecaal</a:t>
            </a:r>
          </a:p>
          <a:p>
            <a:pPr lvl="1"/>
            <a:r>
              <a:rPr lang="nl-NL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Inhalatie </a:t>
            </a:r>
            <a:endParaRPr lang="nl-NL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456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5958" y="378117"/>
            <a:ext cx="8610600" cy="1293028"/>
          </a:xfrm>
        </p:spPr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Opname in het lichaam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88731" y="1671145"/>
            <a:ext cx="11398469" cy="5186855"/>
          </a:xfrm>
        </p:spPr>
        <p:txBody>
          <a:bodyPr>
            <a:normAutofit/>
          </a:bodyPr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Enteraal (via het maagdarmstelsel) 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Per os:</a:t>
            </a:r>
          </a:p>
          <a:p>
            <a:pPr lvl="2">
              <a:lnSpc>
                <a:spcPct val="80000"/>
              </a:lnSpc>
              <a:defRPr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Worden voornamelijk in de dunne darm geresorbeerd.</a:t>
            </a:r>
          </a:p>
          <a:p>
            <a:pPr lvl="2">
              <a:lnSpc>
                <a:spcPct val="80000"/>
              </a:lnSpc>
              <a:defRPr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Aanwezigheid van voedsel vertraagt vaak de resorptie.</a:t>
            </a:r>
          </a:p>
          <a:p>
            <a:pPr lvl="2">
              <a:lnSpc>
                <a:spcPct val="80000"/>
              </a:lnSpc>
              <a:defRPr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Oplossen van het medicijn, een lege maag, of alcohol kan de resorptie versnellen.</a:t>
            </a:r>
          </a:p>
          <a:p>
            <a:pPr lvl="2">
              <a:lnSpc>
                <a:spcPct val="80000"/>
              </a:lnSpc>
              <a:defRPr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resorptie door het maagdarmkanaal is niet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nauwkeurig te bepalen.</a:t>
            </a:r>
          </a:p>
          <a:p>
            <a:pPr lvl="2">
              <a:lnSpc>
                <a:spcPct val="80000"/>
              </a:lnSpc>
              <a:defRPr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Medicijnen passeren eerst de lever, die de medicijnen deels afbreekt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defRPr/>
            </a:pP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Rectaal:</a:t>
            </a:r>
          </a:p>
          <a:p>
            <a:pPr lvl="2">
              <a:defRPr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maag wordt ontzien</a:t>
            </a:r>
          </a:p>
          <a:p>
            <a:pPr lvl="2">
              <a:defRPr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Snelle opname in het bloed</a:t>
            </a:r>
          </a:p>
          <a:p>
            <a:pPr lvl="2">
              <a:defRPr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Medicijn passeert niet eerst de lever</a:t>
            </a:r>
          </a:p>
          <a:p>
            <a:pPr lvl="2">
              <a:defRPr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Kan plaatselijk werken</a:t>
            </a:r>
          </a:p>
          <a:p>
            <a:pPr lvl="2">
              <a:defRPr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Toedieningsgemak (bv kinderen)</a:t>
            </a:r>
          </a:p>
          <a:p>
            <a:pPr lvl="1">
              <a:lnSpc>
                <a:spcPct val="80000"/>
              </a:lnSpc>
              <a:defRPr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8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5958" y="378117"/>
            <a:ext cx="8610600" cy="1293028"/>
          </a:xfrm>
        </p:spPr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Opname in het lichaam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88731" y="1671145"/>
            <a:ext cx="11398469" cy="5186855"/>
          </a:xfrm>
        </p:spPr>
        <p:txBody>
          <a:bodyPr>
            <a:normAutofit/>
          </a:bodyPr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Parenteraal (niet via het maagdarmstelsel) 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Transdermaal: </a:t>
            </a:r>
          </a:p>
          <a:p>
            <a:pPr lvl="2">
              <a:lnSpc>
                <a:spcPct val="80000"/>
              </a:lnSpc>
              <a:defRPr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Via de huid in het bloed opgenomen</a:t>
            </a:r>
          </a:p>
          <a:p>
            <a:pPr lvl="2">
              <a:lnSpc>
                <a:spcPct val="80000"/>
              </a:lnSpc>
              <a:defRPr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Injectie/infuus:</a:t>
            </a:r>
          </a:p>
          <a:p>
            <a:pPr lvl="2">
              <a:defRPr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Subcutaan: bijna volledige resorptie door haarvaten in het onderhuids bindweefsel.</a:t>
            </a:r>
          </a:p>
          <a:p>
            <a:pPr lvl="2">
              <a:defRPr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Intramusculair: snelle en makkelijke opname door talrijke bloedvaten in de spier. </a:t>
            </a:r>
          </a:p>
          <a:p>
            <a:pPr lvl="2">
              <a:defRPr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Intraveneus: het medicijn wordt rechtstreeks (of via infuus) in de aders toegediend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>
              <a:defRPr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Inhalatie:</a:t>
            </a:r>
          </a:p>
          <a:p>
            <a:pPr lvl="2">
              <a:defRPr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Lokale werking, nauwelijks opname in het bloed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lnSpc>
                <a:spcPct val="80000"/>
              </a:lnSpc>
              <a:defRPr/>
            </a:pP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lijmvliezen, ogen:</a:t>
            </a:r>
          </a:p>
          <a:p>
            <a:pPr lvl="2">
              <a:lnSpc>
                <a:spcPct val="80000"/>
              </a:lnSpc>
              <a:defRPr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Lokale werking, niet of nauwelijks opgenomen in het bloed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defRPr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56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Inhalatietherapie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76098"/>
            <a:ext cx="10820400" cy="4342588"/>
          </a:xfrm>
        </p:spPr>
        <p:txBody>
          <a:bodyPr>
            <a:normAutofit lnSpcReduction="10000"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Komt meteen in de longen terecht 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Verschillende toedieningswijzen</a:t>
            </a:r>
          </a:p>
          <a:p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Dosisaerosol (vaak met voorzetkamer)</a:t>
            </a:r>
          </a:p>
          <a:p>
            <a:pPr lvl="1"/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Poederinhalator (krachtig inhaleren)</a:t>
            </a:r>
          </a:p>
          <a:p>
            <a:pPr lvl="1"/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Vernevelaar</a:t>
            </a:r>
          </a:p>
          <a:p>
            <a:pPr lvl="2"/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Meerdere medicatie kan gemengd worden</a:t>
            </a:r>
          </a:p>
          <a:p>
            <a:pPr lvl="2"/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Voldoende vloeistof</a:t>
            </a:r>
          </a:p>
          <a:p>
            <a:pPr lvl="2"/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Kamertemperatuur</a:t>
            </a:r>
          </a:p>
          <a:p>
            <a:pPr lvl="1"/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Stomen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979009"/>
      </p:ext>
    </p:extLst>
  </p:cSld>
  <p:clrMapOvr>
    <a:masterClrMapping/>
  </p:clrMapOvr>
</p:sld>
</file>

<file path=ppt/theme/theme1.xml><?xml version="1.0" encoding="utf-8"?>
<a:theme xmlns:a="http://schemas.openxmlformats.org/drawingml/2006/main" name="Condensspoor">
  <a:themeElements>
    <a:clrScheme name="Condensspoor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Condensspoor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densspoor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Microsoft Office PowerPoint</Application>
  <PresentationFormat>Breedbeeld</PresentationFormat>
  <Paragraphs>101</Paragraphs>
  <Slides>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Century Gothic</vt:lpstr>
      <vt:lpstr>Condensspoor</vt:lpstr>
      <vt:lpstr>Module 8: verpleegtechnisch handelen 1</vt:lpstr>
      <vt:lpstr>Toedieningsvormen medicatie</vt:lpstr>
      <vt:lpstr>Toedieningsvormen medicatie </vt:lpstr>
      <vt:lpstr>Opname in het lichaam</vt:lpstr>
      <vt:lpstr>Opname in het lichaam</vt:lpstr>
      <vt:lpstr>Inhalatietherapie </vt:lpstr>
    </vt:vector>
  </TitlesOfParts>
  <Company>Summa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8: verpleegtechnisch handelen 1</dc:title>
  <dc:creator>Maessen, Joyce</dc:creator>
  <cp:lastModifiedBy>Maessen, Joyce</cp:lastModifiedBy>
  <cp:revision>1</cp:revision>
  <dcterms:created xsi:type="dcterms:W3CDTF">2017-02-23T13:48:43Z</dcterms:created>
  <dcterms:modified xsi:type="dcterms:W3CDTF">2017-02-23T13:48:57Z</dcterms:modified>
</cp:coreProperties>
</file>