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5C76-5B5D-4067-98E6-26A84E2E244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CDCC5-BAEE-4E73-8CAA-0CECD4A619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9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87B940-A165-4153-9E68-ED4AC2A2E03F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57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93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81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61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060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272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720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99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22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12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07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49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9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831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37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55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2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7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5D3E-BE5A-470B-84AE-8818CF18B85A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4677-6A8B-4C6C-B2A4-19E9B8BEB1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75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6572" y="1581337"/>
            <a:ext cx="12749349" cy="1825096"/>
          </a:xfrm>
        </p:spPr>
        <p:txBody>
          <a:bodyPr>
            <a:normAutofit/>
          </a:bodyPr>
          <a:lstStyle/>
          <a:p>
            <a:pPr algn="ctr"/>
            <a:r>
              <a:rPr lang="nl-N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Module 8: verpleegtechnisch handelen 1</a:t>
            </a:r>
            <a:endParaRPr lang="nl-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16033" y="4393355"/>
            <a:ext cx="8064137" cy="6858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Lesweek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medicatie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681" y="431073"/>
            <a:ext cx="2889652" cy="10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228345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Toedieningsvormen medicatie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39160"/>
            <a:ext cx="10820400" cy="4745420"/>
          </a:xfrm>
        </p:spPr>
        <p:txBody>
          <a:bodyPr numCol="2">
            <a:normAutofit fontScale="85000" lnSpcReduction="20000"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per os	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via de mond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Intraveneus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in de ader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Intramusculair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in de spier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Intrathecaal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ruggenmerg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Subcutaan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onder de huid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Sublinguaal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onder de tong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Rectaal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via het rectum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Vaginaal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via de vagina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Oculair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in het oog</a:t>
            </a: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via de neus</a:t>
            </a:r>
          </a:p>
          <a:p>
            <a:pPr marL="0" indent="0">
              <a:buNone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Inhalatie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via de luchtwegen</a:t>
            </a:r>
          </a:p>
          <a:p>
            <a:pPr marL="0" indent="0">
              <a:buNone/>
            </a:pPr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Cutaan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op de huid</a:t>
            </a:r>
          </a:p>
          <a:p>
            <a:pPr lvl="1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Topisch effect (plaatselijk)</a:t>
            </a:r>
          </a:p>
          <a:p>
            <a:pPr marL="457200" lvl="1" indent="0">
              <a:buNone/>
            </a:pPr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Transdermaal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via de huid</a:t>
            </a:r>
          </a:p>
          <a:p>
            <a:pPr lvl="1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Gegeneraliseerd effect (in het systeem)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3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338704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Toedieningsvormen medicatie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966" y="2049516"/>
            <a:ext cx="11033234" cy="4619297"/>
          </a:xfrm>
        </p:spPr>
        <p:txBody>
          <a:bodyPr numCol="2">
            <a:normAutofit fontScale="77500" lnSpcReduction="20000"/>
          </a:bodyPr>
          <a:lstStyle/>
          <a:p>
            <a:r>
              <a:rPr lang="nl-NL" sz="3300" b="1" dirty="0">
                <a:latin typeface="Arial" panose="020B0604020202020204" pitchFamily="34" charset="0"/>
                <a:cs typeface="Arial" panose="020B0604020202020204" pitchFamily="34" charset="0"/>
              </a:rPr>
              <a:t>Enteraal</a:t>
            </a:r>
            <a:r>
              <a:rPr lang="nl-NL"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sz="3300" i="1" dirty="0">
                <a:latin typeface="Arial" panose="020B0604020202020204" pitchFamily="34" charset="0"/>
                <a:cs typeface="Arial" panose="020B0604020202020204" pitchFamily="34" charset="0"/>
              </a:rPr>
              <a:t>via het maagdarmkanaal</a:t>
            </a:r>
            <a:r>
              <a:rPr lang="nl-NL" sz="3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Oraal / per os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Sublinguaal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Rectaal </a:t>
            </a:r>
            <a:endParaRPr lang="nl-NL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Parenteraal</a:t>
            </a:r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buNone/>
            </a:pPr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sz="3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niet via het maagdarmkanaal</a:t>
            </a:r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l-NL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Cutaan/subcutaan/intracutaan 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Transdermaal 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Oculair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Nasaal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Vaginaal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Intramusculair / intraveneus / intrathecaal</a:t>
            </a:r>
          </a:p>
          <a:p>
            <a:pPr lvl="1"/>
            <a:r>
              <a:rPr lang="nl-NL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Inhalatie </a:t>
            </a:r>
            <a:endParaRPr lang="nl-NL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45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5958" y="378117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Opname in het lichaam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8731" y="1671145"/>
            <a:ext cx="11398469" cy="5186855"/>
          </a:xfrm>
        </p:spPr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Enteraal (via het maagdarmstelsel)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Per os: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Worden voornamelijk in de dunne darm geresorbeerd.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Aanwezigheid van voedsel vertraagt vaak de resorptie.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Oplossen van het medicijn, een lege maag, of alcohol kan de resorptie versnellen.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resorptie door het maagdarmkanaal is niet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nauwkeurig te bepalen.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Medicijnen passeren eerst de lever, die de medicijnen deels afbreekt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Rectaal:</a:t>
            </a:r>
          </a:p>
          <a:p>
            <a:pPr lvl="2">
              <a:defRPr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maag wordt ontzien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Snelle opname in het bloed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Medicijn passeert niet eerst de lever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plaatselijk werken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Toedieningsgemak (bv kinderen)</a:t>
            </a:r>
          </a:p>
          <a:p>
            <a:pPr lvl="1">
              <a:lnSpc>
                <a:spcPct val="80000"/>
              </a:lnSpc>
              <a:defRPr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5958" y="378117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Opname in het lichaam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8731" y="1671145"/>
            <a:ext cx="11398469" cy="5186855"/>
          </a:xfrm>
        </p:spPr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Parenteraal (niet via het maagdarmstelsel)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Transdermaal: 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Via de huid in het bloed opgenomen</a:t>
            </a:r>
          </a:p>
          <a:p>
            <a:pPr lvl="2">
              <a:lnSpc>
                <a:spcPct val="80000"/>
              </a:lnSpc>
              <a:defRPr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Injectie/infuus: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Subcutaan: bijna volledige resorptie door haarvaten in het onderhuids bindweefsel.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Intramusculair: snelle en makkelijke opname door talrijke bloedvaten in de spier. </a:t>
            </a:r>
          </a:p>
          <a:p>
            <a:pPr lvl="2">
              <a:defRPr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Intraveneus: het medicijn wordt rechtstreeks (of via infuus) in de aders toegediend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defRPr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Inhalatie:</a:t>
            </a:r>
          </a:p>
          <a:p>
            <a:pPr lvl="2">
              <a:defRPr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Lokale werking, nauwelijks opname in het bloed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80000"/>
              </a:lnSpc>
              <a:defRPr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lijmvliezen, ogen:</a:t>
            </a:r>
          </a:p>
          <a:p>
            <a:pPr lvl="2">
              <a:lnSpc>
                <a:spcPct val="80000"/>
              </a:lnSpc>
              <a:defRPr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Lokale werking, niet of nauwelijks opgenomen in het bloed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Inhalatietherapie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76098"/>
            <a:ext cx="10820400" cy="4342588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Komt meteen in de longen terecht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Verschillende toedieningswijzen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Dosisaerosol (vaak met voorzetkamer)</a:t>
            </a:r>
          </a:p>
          <a:p>
            <a:pPr lvl="1"/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Poederinhalator (krachtig inhaleren)</a:t>
            </a:r>
          </a:p>
          <a:p>
            <a:pPr lvl="1"/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Vernevelaar</a:t>
            </a:r>
          </a:p>
          <a:p>
            <a:pPr lvl="2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Meerdere medicatie kan gemengd worden</a:t>
            </a:r>
          </a:p>
          <a:p>
            <a:pPr lvl="2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Voldoende vloeistof</a:t>
            </a:r>
          </a:p>
          <a:p>
            <a:pPr lvl="2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Kamertemperatuur</a:t>
            </a:r>
          </a:p>
          <a:p>
            <a:pPr lvl="1"/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Stomen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79009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Breedbeeld</PresentationFormat>
  <Paragraphs>101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Condensspoor</vt:lpstr>
      <vt:lpstr>Module 8: verpleegtechnisch handelen 1</vt:lpstr>
      <vt:lpstr>Toedieningsvormen medicatie</vt:lpstr>
      <vt:lpstr>Toedieningsvormen medicatie </vt:lpstr>
      <vt:lpstr>Opname in het lichaam</vt:lpstr>
      <vt:lpstr>Opname in het lichaam</vt:lpstr>
      <vt:lpstr>Inhalatietherapie 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verpleegtechnisch handelen 1</dc:title>
  <dc:creator>Maessen, Joyce</dc:creator>
  <cp:lastModifiedBy>Maessen, Joyce</cp:lastModifiedBy>
  <cp:revision>1</cp:revision>
  <dcterms:created xsi:type="dcterms:W3CDTF">2017-02-23T13:48:43Z</dcterms:created>
  <dcterms:modified xsi:type="dcterms:W3CDTF">2017-02-23T13:48:57Z</dcterms:modified>
</cp:coreProperties>
</file>